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27"/>
  </p:notesMasterIdLst>
  <p:sldIdLst>
    <p:sldId id="326" r:id="rId5"/>
    <p:sldId id="574" r:id="rId6"/>
    <p:sldId id="497" r:id="rId7"/>
    <p:sldId id="508" r:id="rId8"/>
    <p:sldId id="583" r:id="rId9"/>
    <p:sldId id="500" r:id="rId10"/>
    <p:sldId id="561" r:id="rId11"/>
    <p:sldId id="562" r:id="rId12"/>
    <p:sldId id="563" r:id="rId13"/>
    <p:sldId id="564" r:id="rId14"/>
    <p:sldId id="569" r:id="rId15"/>
    <p:sldId id="572" r:id="rId16"/>
    <p:sldId id="567" r:id="rId17"/>
    <p:sldId id="580" r:id="rId18"/>
    <p:sldId id="568" r:id="rId19"/>
    <p:sldId id="570" r:id="rId20"/>
    <p:sldId id="573" r:id="rId21"/>
    <p:sldId id="575" r:id="rId22"/>
    <p:sldId id="576" r:id="rId23"/>
    <p:sldId id="577" r:id="rId24"/>
    <p:sldId id="581" r:id="rId25"/>
    <p:sldId id="582" r:id="rId26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ylvie Thirard" initials="ST" lastIdx="1" clrIdx="5">
    <p:extLst>
      <p:ext uri="{19B8F6BF-5375-455C-9EA6-DF929625EA0E}">
        <p15:presenceInfo xmlns:p15="http://schemas.microsoft.com/office/powerpoint/2012/main" userId="Sylvie Thirard" providerId="None"/>
      </p:ext>
    </p:extLst>
  </p:cmAuthor>
  <p:cmAuthor id="8" name="SAMUEL VITEL" initials="SV" lastIdx="6" clrIdx="6">
    <p:extLst>
      <p:ext uri="{19B8F6BF-5375-455C-9EA6-DF929625EA0E}">
        <p15:presenceInfo xmlns:p15="http://schemas.microsoft.com/office/powerpoint/2012/main" userId="S-1-5-21-1616320312-2655828719-4280963109-90889" providerId="AD"/>
      </p:ext>
    </p:extLst>
  </p:cmAuthor>
  <p:cmAuthor id="2" name="FRANCOIS GIQUEL" initials="FG" lastIdx="4" clrIdx="1">
    <p:extLst>
      <p:ext uri="{19B8F6BF-5375-455C-9EA6-DF929625EA0E}">
        <p15:presenceInfo xmlns:p15="http://schemas.microsoft.com/office/powerpoint/2012/main" userId="S-1-5-21-1616320312-2655828719-4280963109-89208" providerId="AD"/>
      </p:ext>
    </p:extLst>
  </p:cmAuthor>
  <p:cmAuthor id="3" name="LAURENT BELLEGUIC" initials="LB" lastIdx="3" clrIdx="0">
    <p:extLst>
      <p:ext uri="{19B8F6BF-5375-455C-9EA6-DF929625EA0E}">
        <p15:presenceInfo xmlns:p15="http://schemas.microsoft.com/office/powerpoint/2012/main" userId="S-1-5-21-1616320312-2655828719-4280963109-91038" providerId="AD"/>
      </p:ext>
    </p:extLst>
  </p:cmAuthor>
  <p:cmAuthor id="4" name="NOLWENN DREVES" initials="ND" lastIdx="2" clrIdx="2">
    <p:extLst>
      <p:ext uri="{19B8F6BF-5375-455C-9EA6-DF929625EA0E}">
        <p15:presenceInfo xmlns:p15="http://schemas.microsoft.com/office/powerpoint/2012/main" userId="S-1-5-21-1616320312-2655828719-4280963109-37696" providerId="AD"/>
      </p:ext>
    </p:extLst>
  </p:cmAuthor>
  <p:cmAuthor id="5" name="BORIS MELMOUX-EUDE" initials="BM" lastIdx="8" clrIdx="3">
    <p:extLst>
      <p:ext uri="{19B8F6BF-5375-455C-9EA6-DF929625EA0E}">
        <p15:presenceInfo xmlns:p15="http://schemas.microsoft.com/office/powerpoint/2012/main" userId="S-1-5-21-1616320312-2655828719-4280963109-83524" providerId="AD"/>
      </p:ext>
    </p:extLst>
  </p:cmAuthor>
  <p:cmAuthor id="6" name="DOMINIQUE VIALLE" initials="DV" lastIdx="3" clrIdx="4">
    <p:extLst>
      <p:ext uri="{19B8F6BF-5375-455C-9EA6-DF929625EA0E}">
        <p15:presenceInfo xmlns:p15="http://schemas.microsoft.com/office/powerpoint/2012/main" userId="S-1-5-21-1616320312-2655828719-4280963109-30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C6EA"/>
    <a:srgbClr val="DCD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423" autoAdjust="0"/>
  </p:normalViewPr>
  <p:slideViewPr>
    <p:cSldViewPr showGuides="1">
      <p:cViewPr varScale="1">
        <p:scale>
          <a:sx n="136" d="100"/>
          <a:sy n="136" d="100"/>
        </p:scale>
        <p:origin x="256" y="92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22/01/2025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7993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39784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1807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433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384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531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932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34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511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428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7747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13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390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80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888011B4-609A-4337-BB69-6650F8195CBC}" type="datetime1">
              <a:rPr lang="fr-FR" smtClean="0"/>
              <a:t>22/01/2025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C30FD0E-4091-7947-B2D3-D2B7AE5FDF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1330" y="267494"/>
            <a:ext cx="3168352" cy="392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D44AD8B0-8046-461D-B484-7235D794EBCC}" type="datetime1">
              <a:rPr lang="fr-FR" cap="all" smtClean="0"/>
              <a:t>22/01/2025</a:t>
            </a:fld>
            <a:endParaRPr lang="fr-FR" cap="all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F087EBDF-C1D8-E24D-910C-98CBCBBF7C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67996" y="90000"/>
            <a:ext cx="1739708" cy="215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E3237315-5A26-49DE-A024-2A4A99D19C01}" type="datetime1">
              <a:rPr lang="fr-FR" cap="all" smtClean="0"/>
              <a:t>22/01/2025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89196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89360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915566"/>
            <a:ext cx="9144000" cy="422883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F185CB75-730A-4E86-85B2-1DE9F9875FC1}" type="datetime1">
              <a:rPr lang="fr-FR" cap="all" smtClean="0"/>
              <a:t>22/01/2025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72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fld id="{CA1890F1-CE13-4E70-9A6C-73339664D045}" type="datetime1">
              <a:rPr lang="fr-FR" cap="all" smtClean="0"/>
              <a:t>22/01/2025</a:t>
            </a:fld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>
            <a:lvl1pPr>
              <a:defRPr/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836000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lang="fr-FR" spc="30"/>
              <a:t>DGRH</a:t>
            </a:r>
            <a:endParaRPr spc="-7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fld id="{CEBAA070-83BA-4A35-95AB-B9F344A4FD04}" type="datetime1">
              <a:rPr lang="fr-FR" spc="-5" smtClean="0"/>
              <a:t>22/01/2025</a:t>
            </a:fld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5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‹N°›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8188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900000"/>
            <a:ext cx="8424000" cy="72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836000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4783500"/>
            <a:ext cx="117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fld id="{9FFF70A7-171D-4A94-9596-088B6560F675}" type="datetime1">
              <a:rPr lang="fr-FR" cap="all" smtClean="0"/>
              <a:t>22/01/2025</a:t>
            </a:fld>
            <a:endParaRPr lang="fr-FR" cap="all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/>
              <a:t>DGRH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C2332B04-A50D-4F43-8C65-139447E7B82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31959" y="60567"/>
            <a:ext cx="639641" cy="79155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826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755576" y="3955426"/>
            <a:ext cx="7560840" cy="900000"/>
          </a:xfrm>
        </p:spPr>
        <p:txBody>
          <a:bodyPr/>
          <a:lstStyle/>
          <a:p>
            <a:r>
              <a:rPr lang="fr-FR" sz="2400">
                <a:latin typeface="Marianne" panose="02000000000000000000" pitchFamily="2" charset="0"/>
              </a:rPr>
              <a:t>DGRH</a:t>
            </a:r>
            <a:endParaRPr lang="fr-FR" sz="1600" dirty="0">
              <a:latin typeface="Marianne" panose="02000000000000000000" pitchFamily="2" charset="0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>
                <a:latin typeface="Marianne" panose="02000000000000000000" pitchFamily="2" charset="0"/>
              </a:rPr>
              <a:pPr/>
              <a:t>1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0" name="Espace réservé du pied de page 7">
            <a:extLst>
              <a:ext uri="{FF2B5EF4-FFF2-40B4-BE49-F238E27FC236}">
                <a16:creationId xmlns:a16="http://schemas.microsoft.com/office/drawing/2014/main" id="{6BDE9FCD-A8D8-C245-8605-AFB33C5C9305}"/>
              </a:ext>
            </a:extLst>
          </p:cNvPr>
          <p:cNvSpPr txBox="1">
            <a:spLocks/>
          </p:cNvSpPr>
          <p:nvPr/>
        </p:nvSpPr>
        <p:spPr bwMode="gray">
          <a:xfrm>
            <a:off x="7524328" y="4495426"/>
            <a:ext cx="1152128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1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latin typeface="Marianne" panose="02000000000000000000" pitchFamily="2" charset="0"/>
              </a:rPr>
              <a:t>20 janvier 2025</a:t>
            </a:r>
          </a:p>
        </p:txBody>
      </p:sp>
      <p:sp>
        <p:nvSpPr>
          <p:cNvPr id="11" name="Espace réservé du pied de page 7"/>
          <p:cNvSpPr txBox="1">
            <a:spLocks/>
          </p:cNvSpPr>
          <p:nvPr/>
        </p:nvSpPr>
        <p:spPr bwMode="gray">
          <a:xfrm>
            <a:off x="4391980" y="267494"/>
            <a:ext cx="4428492" cy="3600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1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Marianne" panose="02000000000000000000" pitchFamily="2" charset="0"/>
              </a:rPr>
              <a:t>Direction générale des ressources humaines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211960" y="2787774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Marianne" panose="02000000000000000000" pitchFamily="2" charset="0"/>
              </a:rPr>
              <a:t>GT  MAYOTTE</a:t>
            </a:r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95923" y="1078813"/>
            <a:ext cx="8440347" cy="3647350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</a:rPr>
            </a:b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Je n’ai pas la possibilité de rejoindre Mayotte pour la rentrée administrative / je n’ai pas de solution de logement</a:t>
            </a: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"/>
            </a:pP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J’indique à mon employeur ce qui m’empêche d’être présent lors de la rentrée administrative et je fournis les justificatifs nécessaires </a:t>
            </a:r>
            <a:r>
              <a:rPr lang="fr-FR" sz="1100" b="0" i="1" dirty="0">
                <a:sym typeface="Wingdings" panose="05000000000000000000" pitchFamily="2" charset="2"/>
              </a:rPr>
              <a:t>(déclaration de sinistres auprès de l’organisme d’assurance habitation justifiant les dégâts sur le logement, certificat médical attestant d’une incompatibilité entre l’état de santé et l’exercice des fonctions à Mayotte dans le contexte actuel)</a:t>
            </a:r>
            <a:endParaRPr lang="fr-FR" sz="1100" b="0" i="1" strike="sngStrike" dirty="0"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"/>
            </a:pPr>
            <a:endParaRPr lang="fr-FR" sz="14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"/>
            </a:pP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Je précise à mon employeur mon lieu de résidence hors de Mayotte et je lui communique les informations lui permettant de me joindre.</a:t>
            </a:r>
          </a:p>
          <a:p>
            <a:pPr marL="285750" lvl="0" indent="-285750">
              <a:buFont typeface="Wingdings" panose="05000000000000000000" pitchFamily="2" charset="2"/>
              <a:buChar char=""/>
            </a:pPr>
            <a:endParaRPr lang="fr-FR" sz="14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"/>
            </a:pP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Je signale ma difficulté de logement à mon employeur pour que les autorités locales prennent en compte mon besoin temporaire de relogement.</a:t>
            </a:r>
            <a:b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suis un personnel affecté à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92024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10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9A8150-E7FB-4E71-90E7-9E02FAFBE1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31" y="1185685"/>
            <a:ext cx="409190" cy="409190"/>
          </a:xfrm>
          <a:prstGeom prst="rect">
            <a:avLst/>
          </a:prstGeom>
        </p:spPr>
      </p:pic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835696" y="1185662"/>
            <a:ext cx="5438251" cy="396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783">
              <a:defRPr/>
            </a:pPr>
            <a:r>
              <a:rPr lang="fr-FR" sz="1400" b="1" dirty="0">
                <a:solidFill>
                  <a:srgbClr val="FFFFFF"/>
                </a:solidFill>
                <a:latin typeface="Marianne" panose="02000000000000000000" pitchFamily="2" charset="0"/>
              </a:rPr>
              <a:t>Je précise ma situation à mon employeur</a:t>
            </a:r>
          </a:p>
        </p:txBody>
      </p:sp>
    </p:spTree>
    <p:extLst>
      <p:ext uri="{BB962C8B-B14F-4D97-AF65-F5344CB8AC3E}">
        <p14:creationId xmlns:p14="http://schemas.microsoft.com/office/powerpoint/2010/main" val="2032205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99105" y="1021476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r>
              <a:rPr lang="fr-FR" sz="1200" b="0" i="1" dirty="0"/>
              <a:t>	</a:t>
            </a: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ð"/>
            </a:pPr>
            <a:r>
              <a:rPr lang="fr-FR" sz="1800" dirty="0"/>
              <a:t>Mon processus de recrutement est pratiquement achevé, il ne me reste qu’à rejoindre Mayotte</a:t>
            </a:r>
          </a:p>
          <a:p>
            <a:pPr marL="285750" lvl="0" indent="-285750">
              <a:buFont typeface="Wingdings" panose="05000000000000000000" pitchFamily="2" charset="2"/>
              <a:buChar char="ð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Ä"/>
            </a:pPr>
            <a:r>
              <a:rPr lang="fr-FR" sz="1600" b="0" dirty="0"/>
              <a:t>Si j’ai déjà réservé un logement, je m’assure de son habitabilité et sa sécurisation en demandant au propriétaire des photos actualisées ou une vidéo post cyclones. </a:t>
            </a:r>
          </a:p>
          <a:p>
            <a:pPr marL="285750" lvl="0" indent="-285750">
              <a:buFont typeface="Wingdings" panose="05000000000000000000" pitchFamily="2" charset="2"/>
              <a:buChar char="Ä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Ä"/>
            </a:pPr>
            <a:r>
              <a:rPr lang="fr-FR" sz="1600" b="0" dirty="0"/>
              <a:t>Si je n’ai pas de logement, je diffère mon arrivée et je cherche à me loger, notamment en contactant l’établissement pour me conseiller.  </a:t>
            </a:r>
          </a:p>
          <a:p>
            <a:pPr marL="285750" indent="-285750">
              <a:buFont typeface="Wingdings" panose="05000000000000000000" pitchFamily="2" charset="2"/>
              <a:buChar char="Ä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Ä"/>
            </a:pPr>
            <a:r>
              <a:rPr lang="fr-FR" sz="1600" b="0" dirty="0"/>
              <a:t>Dès que possible, je rejoins mon école ou mon établissement pour signer le PV d’installation et je contacte mon gestionnaire au rectorat pour m’assurer d’avoir transmis toutes les pièces nécessaires à ma prise en charge financière. </a:t>
            </a:r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suis un personnel affecté à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11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377022" y="1146480"/>
            <a:ext cx="7083409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Je viens d’être recruté comme contractuel à Mayotte à la rentrée de janvier 2025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B352D36C-BB62-483E-B771-478B376B171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854" y="1146480"/>
            <a:ext cx="409190" cy="409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47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600" dirty="0">
                <a:latin typeface="Marianne" panose="02000000000000000000" pitchFamily="2" charset="0"/>
              </a:rPr>
              <a:t>3. J’ai demandé une mobilité hors de Mayotte à la RS 2025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4000" y="478817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12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3623921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366638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r>
              <a:rPr lang="fr-FR" sz="1200" b="0" i="1" dirty="0"/>
              <a:t>	</a:t>
            </a: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inscriptions sont closes depuis le 27 novembre 2024 </a:t>
            </a:r>
            <a:r>
              <a:rPr lang="fr-FR" sz="1400" b="0" dirty="0">
                <a:solidFill>
                  <a:srgbClr val="002060"/>
                </a:solidFill>
              </a:rPr>
              <a:t>et</a:t>
            </a:r>
            <a:r>
              <a:rPr lang="fr-FR" sz="1400" b="0" dirty="0">
                <a:solidFill>
                  <a:srgbClr val="FF0000"/>
                </a:solidFill>
              </a:rPr>
              <a:t> </a:t>
            </a:r>
            <a:r>
              <a:rPr lang="fr-FR" sz="1400" b="0" dirty="0"/>
              <a:t>les candidats ont jusqu’au 7 février 2025 dans le 1</a:t>
            </a:r>
            <a:r>
              <a:rPr lang="fr-FR" sz="1400" b="0" baseline="30000" dirty="0"/>
              <a:t>er</a:t>
            </a:r>
            <a:r>
              <a:rPr lang="fr-FR" sz="1400" b="0" dirty="0"/>
              <a:t> degré (extension de la date initiale fixée au 4 février) comme dans le 2</a:t>
            </a:r>
            <a:r>
              <a:rPr lang="fr-FR" sz="1400" b="0" baseline="30000" dirty="0"/>
              <a:t>nd</a:t>
            </a:r>
            <a:r>
              <a:rPr lang="fr-FR" sz="1400" b="0" dirty="0"/>
              <a:t> degré pour annuler leur participation au mouvement </a:t>
            </a:r>
            <a:endParaRPr lang="fr-FR" sz="800" b="0" i="1" dirty="0">
              <a:solidFill>
                <a:schemeClr val="bg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En application des lignes directrices de gestion ministérielles relatives à la mobilité, les personnels comptabilisant au moins cinq ans d'exercice effectif et continu sur le territoire de Mayotte se voient attribuer 800 points dans le 1</a:t>
            </a:r>
            <a:r>
              <a:rPr lang="fr-FR" sz="1400" b="0" baseline="30000" dirty="0"/>
              <a:t>er</a:t>
            </a:r>
            <a:r>
              <a:rPr lang="fr-FR" sz="1400" b="0" dirty="0"/>
              <a:t> degré et 1 000 points dans le 2d degré, sur tous les vœux exprimés lors des mouvements inter, s’ils sont affectés à Mayotte suite à une mobilité.</a:t>
            </a:r>
            <a:b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4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personnels exerçant à Mayotte conservent la possibilité de revenir à chaque mouvement dans l'académie/le département au sein de laquelle ils étaient affectés à titre définitif avant de rejoindre l'académie/le département de Mayotte.   Dans les deux degrés, cette possibilité est ouverte à la demande, sans conditions et y compris en surnombre.</a:t>
            </a: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souhaite effectuer une mobilité hors de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13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458487" y="1379258"/>
            <a:ext cx="5345762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J’ai participé à la campagne de mobilité pour la RS 2025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4EAB4DC-FE6C-47DA-A489-957B15BC0E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005" y="1220553"/>
            <a:ext cx="599022" cy="5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82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366638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r>
              <a:rPr lang="fr-FR" sz="1200" b="0" i="1" dirty="0"/>
              <a:t>	</a:t>
            </a: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inscriptions aux opérations de mobilité sont closes depuis le 27 novembre 2024.</a:t>
            </a: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personnels enseignants </a:t>
            </a:r>
            <a:r>
              <a:rPr lang="fr-FR" sz="1400" dirty="0"/>
              <a:t>de Mayotte </a:t>
            </a:r>
            <a:r>
              <a:rPr lang="fr-FR" sz="1400" b="0" dirty="0"/>
              <a:t>ont 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accent2"/>
                </a:solidFill>
                <a:latin typeface="Marianne" panose="02000000000000000000" pitchFamily="2" charset="0"/>
              </a:rPr>
              <a:t>dans le 1</a:t>
            </a:r>
            <a:r>
              <a:rPr lang="fr-FR" sz="1400" baseline="30000" dirty="0">
                <a:solidFill>
                  <a:schemeClr val="accent2"/>
                </a:solidFill>
                <a:latin typeface="Marianne" panose="02000000000000000000" pitchFamily="2" charset="0"/>
              </a:rPr>
              <a:t>er</a:t>
            </a:r>
            <a:r>
              <a:rPr lang="fr-FR" sz="1400" dirty="0">
                <a:solidFill>
                  <a:schemeClr val="accent2"/>
                </a:solidFill>
                <a:latin typeface="Marianne" panose="02000000000000000000" pitchFamily="2" charset="0"/>
              </a:rPr>
              <a:t> degré : </a:t>
            </a:r>
            <a:r>
              <a:rPr lang="fr-FR" sz="1400" dirty="0">
                <a:latin typeface="Marianne" panose="02000000000000000000" pitchFamily="2" charset="0"/>
              </a:rPr>
              <a:t>exceptionnellement </a:t>
            </a:r>
            <a:r>
              <a:rPr lang="fr-FR" sz="1400" u="sng" dirty="0">
                <a:solidFill>
                  <a:schemeClr val="accent2"/>
                </a:solidFill>
                <a:latin typeface="Marianne" panose="02000000000000000000" pitchFamily="2" charset="0"/>
              </a:rPr>
              <a:t>jusqu’au 7 février</a:t>
            </a:r>
            <a:r>
              <a:rPr lang="fr-FR" sz="1400" dirty="0">
                <a:solidFill>
                  <a:schemeClr val="accent2"/>
                </a:solidFill>
                <a:latin typeface="Marianne" panose="02000000000000000000" pitchFamily="2" charset="0"/>
              </a:rPr>
              <a:t> pour exprimer une demande de participation tardive au mouvement rentrée 2025 (sous </a:t>
            </a:r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réserve de l’accord du rectorat);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dans le 2</a:t>
            </a:r>
            <a:r>
              <a:rPr lang="fr-FR" sz="1400" baseline="30000" dirty="0">
                <a:solidFill>
                  <a:srgbClr val="002060"/>
                </a:solidFill>
                <a:latin typeface="Marianne" panose="02000000000000000000" pitchFamily="2" charset="0"/>
              </a:rPr>
              <a:t>nd</a:t>
            </a:r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 degré : </a:t>
            </a:r>
            <a:r>
              <a:rPr lang="fr-FR" sz="1400" u="sng" dirty="0">
                <a:solidFill>
                  <a:srgbClr val="002060"/>
                </a:solidFill>
                <a:latin typeface="Marianne" panose="02000000000000000000" pitchFamily="2" charset="0"/>
              </a:rPr>
              <a:t>jusqu’au 7 février</a:t>
            </a:r>
            <a:r>
              <a:rPr lang="fr-FR" sz="1400" dirty="0">
                <a:solidFill>
                  <a:srgbClr val="002060"/>
                </a:solidFill>
                <a:latin typeface="Marianne" panose="02000000000000000000" pitchFamily="2" charset="0"/>
              </a:rPr>
              <a:t> pour exprimer une demande de participation tardive au mouvement rentrée 2025 (sous réserve de l’accord du rectorat). </a:t>
            </a:r>
          </a:p>
          <a:p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Au regard des évènements, les personnels exerçant à Mayotte sont autorisés à demander jusqu’à cette date leur retour, pour la rentrée de septembre 2025, dans le département ou dans l'académie au sein duquel ou de laquelle ils étaient affectés à titre définitif avant de rejoindre l'académie de Mayotte.</a:t>
            </a:r>
          </a:p>
          <a:p>
            <a:b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4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souhaite effectuer une mobilité hors de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14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458486" y="1379258"/>
            <a:ext cx="5777809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Je n’ai pas participé à la campagne de mobilité pour la RS 2025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4EAB4DC-FE6C-47DA-A489-957B15BC0E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005" y="1220553"/>
            <a:ext cx="599022" cy="5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192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600" dirty="0">
                <a:latin typeface="Marianne" panose="02000000000000000000" pitchFamily="2" charset="0"/>
              </a:rPr>
              <a:t>4. Je souhaite être affecté à Mayotte à la RS 2025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4000" y="478817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15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1919240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366638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inscriptions sont closes depuis le 27 novembre 2024 et, si les candidats  ne souhaitent plus rejoindre Mayotte</a:t>
            </a:r>
            <a:r>
              <a:rPr lang="fr-FR" sz="1400" b="0" dirty="0">
                <a:solidFill>
                  <a:schemeClr val="tx1"/>
                </a:solidFill>
              </a:rPr>
              <a:t>,</a:t>
            </a:r>
            <a:r>
              <a:rPr lang="fr-FR" sz="1400" b="0" dirty="0">
                <a:solidFill>
                  <a:schemeClr val="bg2"/>
                </a:solidFill>
              </a:rPr>
              <a:t> </a:t>
            </a:r>
            <a:r>
              <a:rPr lang="fr-FR" sz="1400" b="0" dirty="0"/>
              <a:t>ils ont </a:t>
            </a:r>
            <a:r>
              <a:rPr lang="fr-FR" sz="1400" dirty="0"/>
              <a:t>jusqu’au 7 février 2025 </a:t>
            </a:r>
            <a:r>
              <a:rPr lang="fr-FR" sz="1400" b="0" dirty="0"/>
              <a:t>dans le 1</a:t>
            </a:r>
            <a:r>
              <a:rPr lang="fr-FR" sz="1400" b="0" baseline="30000" dirty="0"/>
              <a:t>er</a:t>
            </a:r>
            <a:r>
              <a:rPr lang="fr-FR" sz="1400" b="0" dirty="0"/>
              <a:t> degré (extension de la date initiale fixée au 4 février) comme dans le 2</a:t>
            </a:r>
            <a:r>
              <a:rPr lang="fr-FR" sz="1400" b="0" baseline="30000" dirty="0"/>
              <a:t>nd</a:t>
            </a:r>
            <a:r>
              <a:rPr lang="fr-FR" sz="1400" b="0" dirty="0"/>
              <a:t> degré pour annuler leur participation au mouvement. Pour cela, l’agent doit contacter les services de son département / académie d’affectation.</a:t>
            </a: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r>
              <a:rPr lang="fr-FR" sz="1400" b="0" dirty="0"/>
              <a:t>Bien que les inscriptions soient closes depuis le 27 novembre, les candidats ont 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accent2"/>
                </a:solidFill>
                <a:latin typeface="Marianne" panose="02000000000000000000" pitchFamily="2" charset="0"/>
              </a:rPr>
              <a:t>dans le 1er Degré : jusqu’au 7 février pour exprimer une demande de participation tardive au mouvement rentrée 2025.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r-FR" sz="1400" dirty="0">
                <a:solidFill>
                  <a:schemeClr val="accent2"/>
                </a:solidFill>
                <a:latin typeface="Marianne" panose="02000000000000000000" pitchFamily="2" charset="0"/>
              </a:rPr>
              <a:t>dans le 2nd Degré : jusqu’au 7 février pour exprimer une demande de participation tardive au mouvement rentrée 2025.</a:t>
            </a:r>
          </a:p>
          <a:p>
            <a:pPr lvl="0"/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J’ai effectué ou je souhaite </a:t>
            </a:r>
            <a:r>
              <a:rPr lang="fr-FR" sz="2800" b="1" kern="0" dirty="0">
                <a:solidFill>
                  <a:schemeClr val="accent4">
                    <a:lumMod val="50000"/>
                  </a:schemeClr>
                </a:solidFill>
                <a:latin typeface="Marianne" panose="02000000000000000000" pitchFamily="50" charset="0"/>
              </a:rPr>
              <a:t>effectuer une mobilité vers</a:t>
            </a:r>
            <a:r>
              <a:rPr lang="fr-FR" sz="2800" b="1" kern="0" dirty="0">
                <a:solidFill>
                  <a:schemeClr val="bg2"/>
                </a:solidFill>
                <a:latin typeface="Marianne" panose="02000000000000000000" pitchFamily="50" charset="0"/>
              </a:rPr>
              <a:t> </a:t>
            </a:r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16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463558" y="1355635"/>
            <a:ext cx="5345762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J’ai participé à la campagne de mobilité pour la RS 2025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4EAB4DC-FE6C-47DA-A489-957B15BC0E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005" y="1220553"/>
            <a:ext cx="599022" cy="599022"/>
          </a:xfrm>
          <a:prstGeom prst="rect">
            <a:avLst/>
          </a:prstGeom>
        </p:spPr>
      </p:pic>
      <p:sp>
        <p:nvSpPr>
          <p:cNvPr id="14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458487" y="3017272"/>
            <a:ext cx="5991850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Je n’ai pas participé à la campagne de mobilité pour la RS 2025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A4EAB4DC-FE6C-47DA-A489-957B15BC0E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11005" y="2858567"/>
            <a:ext cx="599022" cy="5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74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600" dirty="0">
                <a:latin typeface="Marianne" panose="02000000000000000000" pitchFamily="2" charset="0"/>
              </a:rPr>
              <a:t>5. Les aides d’urgence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4000" y="478817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17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3703102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520921" y="1366637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algn="just"/>
            <a:r>
              <a:rPr lang="fr-FR" sz="1200" b="0" dirty="0"/>
              <a:t>Le dispositif national des Espaces d’accueil et d’écoute (EAE), mis en place par le ministère de l’éducation nationale en lien avec la MGEN, a été mis à disposition de l’ensemble des agents du MEN, du MSJVA et du MESR affectés à Mayotte et de leurs proches dès le </a:t>
            </a:r>
            <a:r>
              <a:rPr lang="fr-FR" sz="1200" dirty="0"/>
              <a:t>20 décembre</a:t>
            </a:r>
            <a:r>
              <a:rPr lang="fr-FR" sz="1200" b="0" dirty="0"/>
              <a:t>.</a:t>
            </a:r>
          </a:p>
          <a:p>
            <a:pPr algn="just"/>
            <a:r>
              <a:rPr lang="fr-FR" sz="1200" b="0" dirty="0"/>
              <a:t>Les agents et leurs proches, qui souhaitent un soutien psychologique, peuvent contacter le n° 0 805 500 005 pour bénéficier d’une </a:t>
            </a:r>
            <a:r>
              <a:rPr lang="fr-FR" sz="1200" dirty="0"/>
              <a:t>écoute individuelle et d’un accompagnement à distance par une équipe de psychologues</a:t>
            </a:r>
            <a:r>
              <a:rPr lang="fr-FR" sz="1200" b="0" dirty="0"/>
              <a:t>. Accessible gratuitement </a:t>
            </a:r>
            <a:r>
              <a:rPr lang="fr-FR" sz="1200" dirty="0"/>
              <a:t>24 h/24 et 7 jours/7</a:t>
            </a:r>
            <a:r>
              <a:rPr lang="fr-FR" sz="1200" b="0" dirty="0"/>
              <a:t>, ce service est confidentiel et anonyme.</a:t>
            </a:r>
          </a:p>
          <a:p>
            <a:pPr algn="just"/>
            <a:r>
              <a:rPr lang="fr-FR" sz="1200" b="0" dirty="0"/>
              <a:t>Les agents contactés ayant donné leur accord vont être directement contactés par téléphone par les psychologues de la cellule MGEN.</a:t>
            </a:r>
          </a:p>
          <a:p>
            <a:endParaRPr lang="fr-FR" sz="1200" b="0" dirty="0"/>
          </a:p>
          <a:p>
            <a:endParaRPr lang="fr-FR" sz="1200" b="0" dirty="0"/>
          </a:p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marL="171450" indent="-171450" algn="just">
              <a:buFontTx/>
              <a:buChar char="-"/>
            </a:pPr>
            <a:r>
              <a:rPr lang="fr-FR" sz="1200" b="0" dirty="0"/>
              <a:t>Un </a:t>
            </a:r>
            <a:r>
              <a:rPr lang="fr-FR" sz="1200" dirty="0"/>
              <a:t>temps d’échanges va être proposé aux enseignants volontaires par l’équipe de la Cellule d’urgence médico-psychologique </a:t>
            </a:r>
            <a:r>
              <a:rPr lang="fr-FR" sz="1200" b="0" dirty="0"/>
              <a:t>(personnels spécialisés dans le psycho trauma sur place qui vont se répartir dans 3 établissements au nord, sud et centre de l’île) pour pouvoir les écouter, recueillir leurs besoins et les accompagner.</a:t>
            </a:r>
          </a:p>
          <a:p>
            <a:pPr marL="171450" indent="-171450" algn="just">
              <a:buFontTx/>
              <a:buChar char="-"/>
            </a:pPr>
            <a:r>
              <a:rPr lang="fr-FR" sz="1200" b="0" dirty="0"/>
              <a:t>Le renforcement du nombre de psychologues sur le territoire est en cours d’expertise pour proposer aux agents qui en expriment le besoin des </a:t>
            </a:r>
            <a:r>
              <a:rPr lang="fr-FR" sz="1200" dirty="0"/>
              <a:t>ateliers collectifs et/ou individuels</a:t>
            </a:r>
            <a:r>
              <a:rPr lang="fr-FR" sz="1200" b="0" dirty="0"/>
              <a:t>. </a:t>
            </a:r>
          </a:p>
          <a:p>
            <a:pPr marL="342900" indent="-342900">
              <a:buFontTx/>
              <a:buChar char="-"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marL="342900" indent="-342900">
              <a:buFontTx/>
              <a:buChar char="-"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L’offre d’un soutien psychologique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18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575556" y="1203598"/>
            <a:ext cx="6856716" cy="3831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La mise à disposition rapide d’un dispositif de soutien psychologique  </a:t>
            </a:r>
          </a:p>
        </p:txBody>
      </p:sp>
      <p:sp>
        <p:nvSpPr>
          <p:cNvPr id="14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520921" y="3147814"/>
            <a:ext cx="6838777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Le renforcement de ce dispositif de soutien psychologique </a:t>
            </a:r>
          </a:p>
        </p:txBody>
      </p:sp>
    </p:spTree>
    <p:extLst>
      <p:ext uri="{BB962C8B-B14F-4D97-AF65-F5344CB8AC3E}">
        <p14:creationId xmlns:p14="http://schemas.microsoft.com/office/powerpoint/2010/main" val="2394648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21163" y="1381581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Une </a:t>
            </a:r>
            <a:r>
              <a:rPr lang="fr-FR" sz="1400" dirty="0"/>
              <a:t>aide exceptionnelle de 2000 € </a:t>
            </a:r>
            <a:r>
              <a:rPr lang="fr-FR" sz="1400" b="0" dirty="0"/>
              <a:t>a été versée aux agents de l’éducation nationale dont l’indice est égal ou inférieur à l’IM 448 </a:t>
            </a:r>
            <a:r>
              <a:rPr lang="fr-FR" sz="1400" dirty="0"/>
              <a:t>début janvier afin d’apporter un soutien immédiat </a:t>
            </a:r>
            <a:br>
              <a:rPr lang="fr-FR" sz="1400" b="0" dirty="0"/>
            </a:br>
            <a:r>
              <a:rPr lang="fr-FR" sz="1400" b="0" dirty="0"/>
              <a:t>aux agents les moins bien rémunérés.</a:t>
            </a: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Les agents en </a:t>
            </a:r>
            <a:r>
              <a:rPr lang="fr-FR" sz="1400" dirty="0"/>
              <a:t>situation d’urgence sociale </a:t>
            </a:r>
            <a:r>
              <a:rPr lang="fr-FR" sz="1400" b="0" dirty="0"/>
              <a:t>n’ayant pu bénéficier de cette aide pourront prochainement </a:t>
            </a:r>
            <a:r>
              <a:rPr lang="fr-FR" sz="1400" dirty="0"/>
              <a:t>solliciter le versement d’un secours via une procédure simplifiée </a:t>
            </a:r>
            <a:r>
              <a:rPr lang="fr-FR" sz="1400" b="0" dirty="0"/>
              <a:t>(formulaire recueillant leurs difficultés financières liées au passage du cyclone, leur besoin de logement, leur situation particulière en matière sociale ou de santé et leur situation familiale).</a:t>
            </a: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endParaRPr lang="fr-FR" sz="120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endParaRPr kumimoji="0" lang="fr-FR" sz="1200" b="0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endParaRPr lang="fr-FR" sz="1200" b="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endParaRPr kumimoji="0" lang="fr-FR" sz="1200" b="0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endParaRPr lang="fr-FR" sz="1200" b="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pPr lvl="0"/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La mise en place d’un </a:t>
            </a:r>
            <a:b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</a:br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dispositif de secours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19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  <a:endParaRPr lang="fr-FR" sz="1400" b="0" dirty="0">
              <a:solidFill>
                <a:schemeClr val="accent2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611560" y="1379258"/>
            <a:ext cx="6838777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Le versement d’une aide exceptionnelle</a:t>
            </a:r>
          </a:p>
        </p:txBody>
      </p:sp>
      <p:sp>
        <p:nvSpPr>
          <p:cNvPr id="14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683568" y="2934077"/>
            <a:ext cx="6838777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La mise en place d’un dispositif de secours </a:t>
            </a:r>
          </a:p>
        </p:txBody>
      </p:sp>
    </p:spTree>
    <p:extLst>
      <p:ext uri="{BB962C8B-B14F-4D97-AF65-F5344CB8AC3E}">
        <p14:creationId xmlns:p14="http://schemas.microsoft.com/office/powerpoint/2010/main" val="45181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1015538"/>
            <a:ext cx="8424000" cy="375606"/>
          </a:xfrm>
        </p:spPr>
        <p:txBody>
          <a:bodyPr/>
          <a:lstStyle/>
          <a:p>
            <a:r>
              <a:rPr lang="fr-FR" dirty="0">
                <a:latin typeface="Marianne" panose="02000000000000000000" pitchFamily="2" charset="0"/>
              </a:rPr>
              <a:t>Sommaire</a:t>
            </a:r>
            <a:br>
              <a:rPr lang="fr-FR" dirty="0">
                <a:latin typeface="Marianne" panose="02000000000000000000" pitchFamily="2" charset="0"/>
              </a:rPr>
            </a:br>
            <a:endParaRPr lang="fr-FR" sz="1600" dirty="0">
              <a:latin typeface="Marianne" panose="02000000000000000000" pitchFamily="2" charset="0"/>
            </a:endParaRPr>
          </a:p>
        </p:txBody>
      </p:sp>
      <p:sp>
        <p:nvSpPr>
          <p:cNvPr id="19" name="Espace réservé du texte 18"/>
          <p:cNvSpPr>
            <a:spLocks noGrp="1"/>
          </p:cNvSpPr>
          <p:nvPr>
            <p:ph type="body" sz="quarter" idx="15"/>
          </p:nvPr>
        </p:nvSpPr>
        <p:spPr>
          <a:xfrm>
            <a:off x="3851920" y="3715117"/>
            <a:ext cx="3546209" cy="643415"/>
          </a:xfrm>
        </p:spPr>
        <p:txBody>
          <a:bodyPr/>
          <a:lstStyle/>
          <a:p>
            <a:pPr marL="176213" lvl="1" indent="-176213">
              <a:spcBef>
                <a:spcPts val="400"/>
              </a:spcBef>
              <a:buNone/>
            </a:pPr>
            <a:r>
              <a:rPr lang="fr-FR" sz="1050" b="1" dirty="0">
                <a:latin typeface="Marianne" panose="02000000000000000000" pitchFamily="2" charset="0"/>
              </a:rPr>
              <a:t> </a:t>
            </a:r>
          </a:p>
          <a:p>
            <a:pPr marL="176213" lvl="1" indent="-176213">
              <a:spcBef>
                <a:spcPts val="400"/>
              </a:spcBef>
              <a:buNone/>
            </a:pPr>
            <a:endParaRPr lang="fr-FR" sz="1050" b="1" dirty="0">
              <a:latin typeface="Marianne" panose="02000000000000000000" pitchFamily="2" charset="0"/>
            </a:endParaRPr>
          </a:p>
          <a:p>
            <a:pPr marL="176213" lvl="1" indent="-176213">
              <a:spcBef>
                <a:spcPts val="400"/>
              </a:spcBef>
              <a:buNone/>
            </a:pPr>
            <a:endParaRPr lang="fr-FR" sz="1050" b="1" dirty="0">
              <a:latin typeface="Marianne" panose="02000000000000000000" pitchFamily="2" charset="0"/>
            </a:endParaRPr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>
          <a:xfrm>
            <a:off x="7433999" y="4783500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2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9" name="Espace réservé du pied de page 7">
            <a:extLst>
              <a:ext uri="{FF2B5EF4-FFF2-40B4-BE49-F238E27FC236}">
                <a16:creationId xmlns:a16="http://schemas.microsoft.com/office/drawing/2014/main" id="{6BDE9FCD-A8D8-C245-8605-AFB33C5C9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  <p:sp>
        <p:nvSpPr>
          <p:cNvPr id="12" name="Titre 1"/>
          <p:cNvSpPr txBox="1">
            <a:spLocks/>
          </p:cNvSpPr>
          <p:nvPr/>
        </p:nvSpPr>
        <p:spPr bwMode="gray">
          <a:xfrm>
            <a:off x="359999" y="1255778"/>
            <a:ext cx="8424000" cy="3756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fr-FR" dirty="0">
                <a:latin typeface="Marianne" panose="02000000000000000000" pitchFamily="2" charset="0"/>
              </a:rPr>
            </a:br>
            <a:endParaRPr lang="fr-FR" sz="1600" dirty="0">
              <a:latin typeface="Marianne" panose="02000000000000000000" pitchFamily="2" charset="0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67544" y="1783035"/>
            <a:ext cx="8424000" cy="25922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Point de situation</a:t>
            </a: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endParaRPr lang="fr-FR" sz="1600" dirty="0">
              <a:latin typeface="Marianne" panose="02000000000000000000" pitchFamily="2" charset="0"/>
            </a:endParaRP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Je suis un personnel actuellement affecté à Mayotte</a:t>
            </a: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endParaRPr lang="fr-FR" sz="1600" dirty="0">
              <a:latin typeface="Marianne" panose="02000000000000000000" pitchFamily="2" charset="0"/>
            </a:endParaRP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J’ai demandé une mobilité hors de Mayotte à la RS 2025</a:t>
            </a: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endParaRPr lang="fr-FR" sz="1600" dirty="0">
              <a:latin typeface="Marianne" panose="02000000000000000000" pitchFamily="2" charset="0"/>
            </a:endParaRP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Je souhaite être affecté à Mayotte à la RS 2025</a:t>
            </a: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endParaRPr lang="fr-FR" sz="1600" dirty="0">
              <a:latin typeface="Marianne" panose="02000000000000000000" pitchFamily="2" charset="0"/>
            </a:endParaRP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Les aides d’urgence</a:t>
            </a: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endParaRPr lang="fr-FR" sz="1600" dirty="0">
              <a:latin typeface="Marianne" panose="02000000000000000000" pitchFamily="2" charset="0"/>
            </a:endParaRPr>
          </a:p>
          <a:p>
            <a:pPr marL="342900" indent="-342900">
              <a:buClr>
                <a:schemeClr val="accent1">
                  <a:lumMod val="90000"/>
                  <a:lumOff val="10000"/>
                </a:schemeClr>
              </a:buClr>
              <a:buFont typeface="+mj-lt"/>
              <a:buAutoNum type="arabicPeriod"/>
            </a:pPr>
            <a:r>
              <a:rPr lang="fr-FR" sz="1600" dirty="0">
                <a:latin typeface="Marianne" panose="02000000000000000000" pitchFamily="2" charset="0"/>
              </a:rPr>
              <a:t>L’organisation des concours</a:t>
            </a:r>
          </a:p>
        </p:txBody>
      </p:sp>
    </p:spTree>
    <p:extLst>
      <p:ext uri="{BB962C8B-B14F-4D97-AF65-F5344CB8AC3E}">
        <p14:creationId xmlns:p14="http://schemas.microsoft.com/office/powerpoint/2010/main" val="1871358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21163" y="1381581"/>
            <a:ext cx="8440347" cy="3797193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Une formation spécialisée exceptionnelle du CSA académique a été organisée </a:t>
            </a:r>
            <a:br>
              <a:rPr lang="fr-FR" sz="1400" b="0" dirty="0"/>
            </a:br>
            <a:r>
              <a:rPr lang="fr-FR" sz="1400" b="0" dirty="0"/>
              <a:t>le vendredi 17 janvier 2025.</a:t>
            </a: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Une formation spécialisée du CSA ministériel dédiée à Mayotte sera organisée </a:t>
            </a:r>
            <a:br>
              <a:rPr lang="fr-FR" sz="1400" b="0" dirty="0"/>
            </a:br>
            <a:r>
              <a:rPr lang="fr-FR" sz="1400" b="0" dirty="0"/>
              <a:t>le 29 janvier 2025. </a:t>
            </a:r>
          </a:p>
          <a:p>
            <a:pPr marL="285750" indent="-285750">
              <a:buFont typeface="Wingdings" panose="05000000000000000000" pitchFamily="2" charset="2"/>
              <a:buChar char="ð"/>
            </a:pPr>
            <a:endParaRPr lang="fr-FR" sz="1400" b="0" dirty="0"/>
          </a:p>
          <a:p>
            <a:pPr marL="285750" indent="-285750">
              <a:buFont typeface="Wingdings" panose="05000000000000000000" pitchFamily="2" charset="2"/>
              <a:buChar char="ð"/>
            </a:pPr>
            <a:r>
              <a:rPr lang="fr-FR" sz="1400" b="0" dirty="0"/>
              <a:t>2 GT avec les OS du CSAMEN : 20 janvier (point de situation, et 30 janvier, mesures d’attractivité pour Mayotte)</a:t>
            </a:r>
          </a:p>
          <a:p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endParaRPr lang="fr-FR" sz="120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endParaRPr kumimoji="0" lang="fr-FR" sz="1200" b="0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endParaRPr lang="fr-FR" sz="1200" b="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endParaRPr kumimoji="0" lang="fr-FR" sz="1200" b="0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endParaRPr lang="fr-FR" sz="1200" b="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  <a:sym typeface="Wingdings" panose="05000000000000000000" pitchFamily="2" charset="2"/>
            </a:endParaRPr>
          </a:p>
          <a:p>
            <a:pPr lvl="0"/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La conduite du dialogue social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20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  <a:endParaRPr lang="fr-FR" sz="1400" b="0" dirty="0">
              <a:solidFill>
                <a:schemeClr val="accent2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611560" y="1379258"/>
            <a:ext cx="6768752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Au niveau local</a:t>
            </a:r>
          </a:p>
        </p:txBody>
      </p:sp>
      <p:sp>
        <p:nvSpPr>
          <p:cNvPr id="14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611560" y="2862382"/>
            <a:ext cx="6768752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Au niveau ministériel </a:t>
            </a:r>
          </a:p>
        </p:txBody>
      </p:sp>
    </p:spTree>
    <p:extLst>
      <p:ext uri="{BB962C8B-B14F-4D97-AF65-F5344CB8AC3E}">
        <p14:creationId xmlns:p14="http://schemas.microsoft.com/office/powerpoint/2010/main" val="1993188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600" dirty="0">
                <a:latin typeface="Marianne" panose="02000000000000000000" pitchFamily="2" charset="0"/>
              </a:rPr>
              <a:t>6. Les concours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4000" y="478817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21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33662136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520921" y="1275607"/>
            <a:ext cx="8440347" cy="3888224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endParaRPr lang="fr-FR" sz="1200" b="0" dirty="0"/>
          </a:p>
          <a:p>
            <a:pPr algn="just"/>
            <a:r>
              <a:rPr lang="fr-FR" sz="1200" b="0" dirty="0"/>
              <a:t>Dates écrits : Epreuves prévues initialement les 8 et 9 janvier reportées aux 29 et 30 janvier. </a:t>
            </a:r>
          </a:p>
          <a:p>
            <a:r>
              <a:rPr lang="fr-FR" sz="1200" b="0" dirty="0"/>
              <a:t>Site des épreuves : Rectorat de Mayotte à Mamoudzou</a:t>
            </a:r>
          </a:p>
          <a:p>
            <a:r>
              <a:rPr lang="fr-FR" sz="1200" b="0" dirty="0"/>
              <a:t>Convocations : Envoyées aux candidats le 08/01/2024</a:t>
            </a:r>
          </a:p>
          <a:p>
            <a:r>
              <a:rPr lang="fr-FR" sz="1200" b="0" dirty="0"/>
              <a:t>43 inscrits, dont 2 transferts vers la France hexagonale, 1 transfert vers la Réunion, 2 transferts vers Mayotte</a:t>
            </a:r>
          </a:p>
          <a:p>
            <a:pPr lvl="0"/>
            <a:r>
              <a:rPr lang="fr-FR" sz="1200" b="0" dirty="0"/>
              <a:t>26 candidats convoqués à Mayotte ont édité leur convocation</a:t>
            </a:r>
          </a:p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lvl="0"/>
            <a:endParaRPr lang="fr-FR" sz="1200" b="0" dirty="0"/>
          </a:p>
          <a:p>
            <a:pPr lvl="0"/>
            <a:r>
              <a:rPr lang="fr-FR" sz="1200" b="0" dirty="0"/>
              <a:t>Dates écrits : Epreuves les 27, 28, 29, 30 et 31 janvier</a:t>
            </a:r>
          </a:p>
          <a:p>
            <a:pPr lvl="0"/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Sites : </a:t>
            </a:r>
            <a:r>
              <a:rPr lang="fr-FR" sz="1200" b="0" dirty="0">
                <a:solidFill>
                  <a:srgbClr val="21215A"/>
                </a:solidFill>
              </a:rPr>
              <a:t>Collège </a:t>
            </a:r>
            <a:r>
              <a:rPr lang="fr-FR" sz="1200" b="0" dirty="0" err="1">
                <a:solidFill>
                  <a:srgbClr val="21215A"/>
                </a:solidFill>
              </a:rPr>
              <a:t>Majicao</a:t>
            </a:r>
            <a:r>
              <a:rPr lang="fr-FR" sz="1200" b="0" dirty="0">
                <a:solidFill>
                  <a:srgbClr val="21215A"/>
                </a:solidFill>
              </a:rPr>
              <a:t> à </a:t>
            </a:r>
            <a:r>
              <a:rPr lang="fr-FR" sz="1200" b="0" dirty="0" err="1">
                <a:solidFill>
                  <a:srgbClr val="21215A"/>
                </a:solidFill>
              </a:rPr>
              <a:t>Koungou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r>
              <a:rPr lang="fr-FR" sz="1200" b="0" dirty="0">
                <a:solidFill>
                  <a:srgbClr val="21215A"/>
                </a:solidFill>
              </a:rPr>
              <a:t>Convocations : Envoyées aux candidats les 14 et 15 janvier</a:t>
            </a:r>
          </a:p>
          <a:p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163 </a:t>
            </a:r>
            <a:r>
              <a:rPr lang="fr-FR" sz="1200" b="0" dirty="0"/>
              <a:t>inscrits, dont 4 transferts vers la France hexagonale, 4 transferts vers la Réunion, pas de transfert vers Mayotte</a:t>
            </a:r>
          </a:p>
          <a:p>
            <a:r>
              <a:rPr lang="fr-FR" sz="1200" b="0" dirty="0">
                <a:solidFill>
                  <a:srgbClr val="21215A"/>
                </a:solidFill>
              </a:rPr>
              <a:t>77 candidats convoqués à Mayotte ont édité leur convocation</a:t>
            </a:r>
          </a:p>
          <a:p>
            <a:endParaRPr lang="fr-FR" sz="1200" b="0" dirty="0">
              <a:solidFill>
                <a:srgbClr val="21215A"/>
              </a:solidFill>
            </a:endParaRPr>
          </a:p>
          <a:p>
            <a:endParaRPr lang="fr-FR" sz="1200" b="0" dirty="0">
              <a:solidFill>
                <a:srgbClr val="21215A"/>
              </a:solidFill>
            </a:endParaRPr>
          </a:p>
          <a:p>
            <a:endParaRPr lang="fr-FR" sz="1200" b="0" dirty="0">
              <a:solidFill>
                <a:srgbClr val="21215A"/>
              </a:solidFill>
            </a:endParaRPr>
          </a:p>
          <a:p>
            <a:endParaRPr lang="fr-FR" sz="1200" b="0" dirty="0">
              <a:solidFill>
                <a:srgbClr val="21215A"/>
              </a:solidFill>
            </a:endParaRPr>
          </a:p>
          <a:p>
            <a:r>
              <a:rPr lang="fr-FR" sz="1200" b="0" dirty="0">
                <a:solidFill>
                  <a:srgbClr val="21215A"/>
                </a:solidFill>
              </a:rPr>
              <a:t>En cours d’instructions, pas d’alerte à ce stade</a:t>
            </a:r>
          </a:p>
          <a:p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Point de situation au 17/01 sur les concours</a:t>
            </a:r>
            <a:endParaRPr lang="fr-FR" sz="24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22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549625" y="941545"/>
            <a:ext cx="6856716" cy="38319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Concours personnels de direction</a:t>
            </a:r>
          </a:p>
        </p:txBody>
      </p:sp>
      <p:sp>
        <p:nvSpPr>
          <p:cNvPr id="14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507736" y="2424980"/>
            <a:ext cx="6838777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Concours internes enseignants de janvier</a:t>
            </a:r>
          </a:p>
        </p:txBody>
      </p:sp>
      <p:sp>
        <p:nvSpPr>
          <p:cNvPr id="16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507736" y="3957047"/>
            <a:ext cx="6838777" cy="44031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defTabSz="685783">
              <a:defRPr/>
            </a:pPr>
            <a:r>
              <a:rPr lang="fr-FR" sz="1400" b="1" dirty="0">
                <a:solidFill>
                  <a:schemeClr val="bg1"/>
                </a:solidFill>
              </a:rPr>
              <a:t>Autres concours</a:t>
            </a:r>
          </a:p>
        </p:txBody>
      </p:sp>
    </p:spTree>
    <p:extLst>
      <p:ext uri="{BB962C8B-B14F-4D97-AF65-F5344CB8AC3E}">
        <p14:creationId xmlns:p14="http://schemas.microsoft.com/office/powerpoint/2010/main" val="2664692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dirty="0">
                <a:latin typeface="Marianne" panose="02000000000000000000" pitchFamily="2" charset="0"/>
              </a:rPr>
              <a:t>1. Point de situation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3999" y="4799057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3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174740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360000" y="1087369"/>
            <a:ext cx="8562684" cy="3630238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Chronologie</a:t>
            </a: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  <a:t>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14 décembre 2024 / 12 janvier 2025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: congés scolaires de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 l’académie de Mayotte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</a:b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	 </a:t>
            </a:r>
            <a:r>
              <a:rPr kumimoji="0" lang="fr-FR" sz="160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14 décembre 2024 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: passage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 du cyclone </a:t>
            </a:r>
            <a:r>
              <a:rPr kumimoji="0" lang="fr-FR" sz="1600" b="0" i="0" u="none" strike="noStrike" kern="1200" cap="none" spc="0" normalizeH="0" noProof="0" dirty="0" err="1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Chido</a:t>
            </a:r>
            <a:r>
              <a:rPr kumimoji="0" lang="fr-FR" sz="1600" b="0" i="0" u="none" strike="noStrike" kern="1200" cap="none" spc="0" normalizeH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sym typeface="Wingdings" panose="05000000000000000000" pitchFamily="2" charset="2"/>
              </a:rPr>
              <a:t> sur Mayotte</a:t>
            </a:r>
            <a:b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</a:rPr>
            </a:b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13 janvier 2025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: prévision d’une reprise administrative des établissements scolaires</a:t>
            </a: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20 janvier 2025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: prévision d’une rentrée des élèves</a:t>
            </a:r>
          </a:p>
          <a:p>
            <a:pPr lvl="0"/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 </a:t>
            </a: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12 janvier 2025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 : passage de la tempête </a:t>
            </a:r>
            <a:r>
              <a:rPr lang="fr-FR" sz="1600" b="0" dirty="0" err="1">
                <a:solidFill>
                  <a:srgbClr val="21215A"/>
                </a:solidFill>
                <a:sym typeface="Wingdings" panose="05000000000000000000" pitchFamily="2" charset="2"/>
              </a:rPr>
              <a:t>Dikeledi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 sur Mayotte</a:t>
            </a:r>
            <a:endParaRPr lang="fr-FR" sz="1600" u="sng" dirty="0">
              <a:solidFill>
                <a:srgbClr val="8C2237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</a:endParaRPr>
          </a:p>
          <a:p>
            <a:pPr marL="17145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A partir du 20 janvier 2025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: nouvelle prévision de reprise administrative des établissements scolaires</a:t>
            </a:r>
          </a:p>
          <a:p>
            <a:pPr marL="171450" indent="-171450">
              <a:buFont typeface="Wingdings" panose="05000000000000000000" pitchFamily="2" charset="2"/>
              <a:buChar char="ð"/>
            </a:pP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 </a:t>
            </a: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A partir du 27 janvier 2025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: rentrée progressive pour les élèves</a:t>
            </a: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691680" y="289817"/>
            <a:ext cx="5376905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Point de situation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19912" y="4783468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4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4164115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360000" y="1087369"/>
            <a:ext cx="8562684" cy="3630238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Campagne d’appels</a:t>
            </a: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Au 17/01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: </a:t>
            </a: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2 538 agents contactés</a:t>
            </a:r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 82% présents à Mayotte</a:t>
            </a:r>
          </a:p>
          <a:p>
            <a:pPr lvl="0"/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 77% indiquent un logement habitable</a:t>
            </a:r>
          </a:p>
          <a:p>
            <a:pPr lvl="0"/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 33% indiquent un besoin de soutien psychologique</a:t>
            </a:r>
          </a:p>
          <a:p>
            <a:pPr lvl="0"/>
            <a:endParaRPr kumimoji="0" lang="fr-FR" sz="1600" i="0" u="none" strike="noStrike" kern="1200" cap="none" spc="0" normalizeH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r>
              <a:rPr lang="fr-FR" sz="1600" u="sng" dirty="0">
                <a:solidFill>
                  <a:schemeClr val="accent5">
                    <a:lumMod val="75000"/>
                  </a:schemeClr>
                </a:solidFill>
              </a:rPr>
              <a:t>Questionnaire en ligne</a:t>
            </a:r>
            <a:br>
              <a:rPr lang="fr-FR" sz="1200" u="sng" dirty="0">
                <a:solidFill>
                  <a:srgbClr val="8C2237"/>
                </a:solidFill>
              </a:rPr>
            </a:br>
            <a:br>
              <a:rPr lang="fr-FR" sz="1200" u="sng" dirty="0">
                <a:solidFill>
                  <a:srgbClr val="8C2237"/>
                </a:solidFill>
              </a:rPr>
            </a:b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</a:t>
            </a:r>
            <a:r>
              <a:rPr lang="fr-FR" sz="1200" b="0" dirty="0">
                <a:solidFill>
                  <a:srgbClr val="21215A"/>
                </a:solidFill>
                <a:sym typeface="Wingdings" panose="05000000000000000000" pitchFamily="2" charset="2"/>
              </a:rPr>
              <a:t> </a:t>
            </a: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Au 16/01 : 4 096 répondants</a:t>
            </a:r>
          </a:p>
          <a:p>
            <a:pPr lvl="0"/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 Réponses à l’état du logement :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b="0" i="1" dirty="0">
                <a:solidFill>
                  <a:srgbClr val="21215A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40% modérément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b="0" i="1" dirty="0">
                <a:solidFill>
                  <a:srgbClr val="21215A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35% gravement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b="0" i="1" dirty="0">
                <a:solidFill>
                  <a:srgbClr val="21215A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20% faiblement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fr-FR" sz="1400" b="0" i="1" dirty="0">
                <a:solidFill>
                  <a:srgbClr val="21215A"/>
                </a:solidFill>
                <a:latin typeface="Marianne" panose="02000000000000000000" pitchFamily="2" charset="0"/>
                <a:sym typeface="Wingdings" panose="05000000000000000000" pitchFamily="2" charset="2"/>
              </a:rPr>
              <a:t>5% ne sais pas</a:t>
            </a:r>
          </a:p>
          <a:p>
            <a:pPr lvl="0"/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 52% indiquent une solution de relogement effective</a:t>
            </a:r>
          </a:p>
          <a:p>
            <a:r>
              <a:rPr lang="fr-FR" sz="1400" b="0" dirty="0">
                <a:solidFill>
                  <a:srgbClr val="21215A"/>
                </a:solidFill>
                <a:sym typeface="Wingdings" panose="05000000000000000000" pitchFamily="2" charset="2"/>
              </a:rPr>
              <a:t>	 29% indiquent un besoin de soutien psychologique</a:t>
            </a: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691680" y="289817"/>
            <a:ext cx="5376905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Point de situation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19912" y="4783468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5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2956751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600" dirty="0">
                <a:latin typeface="Marianne" panose="02000000000000000000" pitchFamily="2" charset="0"/>
              </a:rPr>
              <a:t>2. Je suis un personnel actuellement </a:t>
            </a:r>
            <a:r>
              <a:rPr lang="fr-FR" sz="3600" cap="all" dirty="0" err="1">
                <a:latin typeface="Marianne" panose="02000000000000000000" pitchFamily="2" charset="0"/>
              </a:rPr>
              <a:t>AFFECTé</a:t>
            </a:r>
            <a:r>
              <a:rPr lang="fr-FR" sz="3600" dirty="0">
                <a:latin typeface="Marianne" panose="02000000000000000000" pitchFamily="2" charset="0"/>
              </a:rPr>
              <a:t> à Mayotte</a:t>
            </a:r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>
          <a:xfrm>
            <a:off x="7434000" y="478817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>
                <a:latin typeface="Marianne" panose="02000000000000000000" pitchFamily="2" charset="0"/>
              </a:rPr>
              <a:pPr/>
              <a:t>6</a:t>
            </a:fld>
            <a:endParaRPr lang="fr-FR" dirty="0">
              <a:latin typeface="Marianne" panose="02000000000000000000" pitchFamily="2" charset="0"/>
            </a:endParaRPr>
          </a:p>
        </p:txBody>
      </p:sp>
      <p:sp>
        <p:nvSpPr>
          <p:cNvPr id="7" name="Espace réservé du pied de page 7">
            <a:extLst>
              <a:ext uri="{FF2B5EF4-FFF2-40B4-BE49-F238E27FC236}">
                <a16:creationId xmlns:a16="http://schemas.microsoft.com/office/drawing/2014/main" id="{BDCB197A-84A2-DB4F-AE80-B3773A62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4783500"/>
            <a:ext cx="5904000" cy="360000"/>
          </a:xfr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>
                <a:latin typeface="Marianne" panose="02000000000000000000" pitchFamily="2" charset="0"/>
              </a:rPr>
              <a:t>DGRH</a:t>
            </a:r>
          </a:p>
        </p:txBody>
      </p:sp>
    </p:spTree>
    <p:extLst>
      <p:ext uri="{BB962C8B-B14F-4D97-AF65-F5344CB8AC3E}">
        <p14:creationId xmlns:p14="http://schemas.microsoft.com/office/powerpoint/2010/main" val="345656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563638"/>
            <a:ext cx="8440347" cy="2721921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1 - Je prends contact avec mon supérieur hiérarchique ou fonctionnel direct : </a:t>
            </a:r>
          </a:p>
          <a:p>
            <a:pPr lvl="0"/>
            <a:endParaRPr lang="fr-FR" sz="16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200" dirty="0">
                <a:solidFill>
                  <a:srgbClr val="21215A"/>
                </a:solidFill>
                <a:sym typeface="Wingdings" panose="05000000000000000000" pitchFamily="2" charset="2"/>
              </a:rPr>
              <a:t> 1D : le directeur d’école / l’IEN de circonscription </a:t>
            </a:r>
            <a:endParaRPr lang="fr-FR" sz="12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2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200" dirty="0">
                <a:solidFill>
                  <a:srgbClr val="21215A"/>
                </a:solidFill>
                <a:sym typeface="Wingdings" panose="05000000000000000000" pitchFamily="2" charset="2"/>
              </a:rPr>
              <a:t> 2D : le chef d’établissement</a:t>
            </a: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2 -  Si je le peux, je complète le questionnaire en ligne sur le site de l’académie, ou reçu sur ma messagerie électronique professionnelle le 3 janvier 2025</a:t>
            </a:r>
          </a:p>
          <a:p>
            <a:pPr lvl="0"/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080315" y="293135"/>
            <a:ext cx="7488833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suis un personnel affecté à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68087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7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23528" y="4768015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9A8150-E7FB-4E71-90E7-9E02FAFBE1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251884"/>
            <a:ext cx="409190" cy="409190"/>
          </a:xfrm>
          <a:prstGeom prst="rect">
            <a:avLst/>
          </a:prstGeom>
        </p:spPr>
      </p:pic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691680" y="1224317"/>
            <a:ext cx="5438251" cy="396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783">
              <a:defRPr/>
            </a:pPr>
            <a:r>
              <a:rPr lang="fr-FR" sz="1400" b="1" dirty="0">
                <a:solidFill>
                  <a:srgbClr val="FFFFFF"/>
                </a:solidFill>
                <a:latin typeface="Marianne" panose="02000000000000000000" pitchFamily="2" charset="0"/>
              </a:rPr>
              <a:t>Je précise ma situation à mon employeur</a:t>
            </a:r>
          </a:p>
        </p:txBody>
      </p:sp>
    </p:spTree>
    <p:extLst>
      <p:ext uri="{BB962C8B-B14F-4D97-AF65-F5344CB8AC3E}">
        <p14:creationId xmlns:p14="http://schemas.microsoft.com/office/powerpoint/2010/main" val="1396121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563638"/>
            <a:ext cx="8440347" cy="2721921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</a:rPr>
            </a:b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Je suis actuellement à Mayotte</a:t>
            </a:r>
          </a:p>
          <a:p>
            <a:pPr lvl="0"/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Je n’ai pas la possibilité de rejoindre Mayotte</a:t>
            </a: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suis un personnel affecté à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50337" y="4768015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8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9A8150-E7FB-4E71-90E7-9E02FAFBE1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53" y="1484555"/>
            <a:ext cx="409190" cy="409190"/>
          </a:xfrm>
          <a:prstGeom prst="rect">
            <a:avLst/>
          </a:prstGeom>
        </p:spPr>
      </p:pic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691680" y="1497745"/>
            <a:ext cx="5438251" cy="396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783">
              <a:defRPr/>
            </a:pPr>
            <a:r>
              <a:rPr lang="fr-FR" sz="1400" b="1" dirty="0">
                <a:solidFill>
                  <a:srgbClr val="FFFFFF"/>
                </a:solidFill>
                <a:latin typeface="Marianne" panose="02000000000000000000" pitchFamily="2" charset="0"/>
              </a:rPr>
              <a:t>Je précise ma situation à mon employeur</a:t>
            </a:r>
          </a:p>
        </p:txBody>
      </p:sp>
    </p:spTree>
    <p:extLst>
      <p:ext uri="{BB962C8B-B14F-4D97-AF65-F5344CB8AC3E}">
        <p14:creationId xmlns:p14="http://schemas.microsoft.com/office/powerpoint/2010/main" val="599526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5"/>
          <p:cNvSpPr txBox="1">
            <a:spLocks/>
          </p:cNvSpPr>
          <p:nvPr/>
        </p:nvSpPr>
        <p:spPr bwMode="gray">
          <a:xfrm>
            <a:off x="482337" y="1021476"/>
            <a:ext cx="8318000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400" b="1" i="0" u="none" strike="noStrike" kern="1200" cap="none" spc="0" normalizeH="0" baseline="0" noProof="0" dirty="0">
              <a:ln>
                <a:noFill/>
              </a:ln>
              <a:solidFill>
                <a:srgbClr val="0096FF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0" name="Espace réservé du texte 5"/>
          <p:cNvSpPr txBox="1">
            <a:spLocks/>
          </p:cNvSpPr>
          <p:nvPr/>
        </p:nvSpPr>
        <p:spPr bwMode="gray">
          <a:xfrm>
            <a:off x="4860033" y="1333230"/>
            <a:ext cx="3816424" cy="338437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fr-FR" sz="3250" b="1" kern="1200" cap="all" baseline="0" noProof="0">
                <a:solidFill>
                  <a:schemeClr val="accent5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Font typeface="Arial" pitchFamily="34" charset="0"/>
              <a:buNone/>
              <a:defRPr lang="fr-FR" sz="1850" kern="1200" baseline="0" noProof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452438" indent="-93663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>
                <a:srgbClr val="000091"/>
              </a:buClr>
              <a:buSzPct val="100000"/>
              <a:buFont typeface="Marianne" panose="02000000000000000000" pitchFamily="2" charset="0"/>
              <a:buChar char="-"/>
              <a:defRPr sz="13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612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5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828000" indent="-7200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itchFamily="34" charset="0"/>
              <a:buChar char="•"/>
              <a:defRPr sz="7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Marianne" panose="02000000000000000000" pitchFamily="2" charset="0"/>
                <a:ea typeface="+mn-ea"/>
                <a:cs typeface="+mn-cs"/>
              </a:rPr>
              <a:t> </a:t>
            </a: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arianne" panose="02000000000000000000" pitchFamily="2" charset="0"/>
              <a:ea typeface="+mn-ea"/>
              <a:cs typeface="+mn-cs"/>
            </a:endParaRPr>
          </a:p>
        </p:txBody>
      </p:sp>
      <p:sp>
        <p:nvSpPr>
          <p:cNvPr id="13" name="Titre 1"/>
          <p:cNvSpPr txBox="1">
            <a:spLocks/>
          </p:cNvSpPr>
          <p:nvPr/>
        </p:nvSpPr>
        <p:spPr bwMode="gray">
          <a:xfrm>
            <a:off x="482337" y="1563638"/>
            <a:ext cx="8440347" cy="2721921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i="0" kern="1200">
                <a:solidFill>
                  <a:schemeClr val="accent2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</a:rPr>
            </a:b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lvl="0"/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r>
              <a:rPr lang="fr-FR" sz="1600" dirty="0">
                <a:solidFill>
                  <a:srgbClr val="21215A"/>
                </a:solidFill>
                <a:sym typeface="Wingdings" panose="05000000000000000000" pitchFamily="2" charset="2"/>
              </a:rPr>
              <a:t> Je suis actuellement à Mayotte </a:t>
            </a:r>
            <a:r>
              <a:rPr lang="fr-FR" sz="1600" dirty="0">
                <a:solidFill>
                  <a:srgbClr val="002060"/>
                </a:solidFill>
                <a:sym typeface="Wingdings" panose="05000000000000000000" pitchFamily="2" charset="2"/>
              </a:rPr>
              <a:t>et j’ai une solution de logement</a:t>
            </a:r>
          </a:p>
          <a:p>
            <a:pPr lvl="0"/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171450" lvl="0" indent="-171450">
              <a:buFont typeface="Wingdings" panose="05000000000000000000" pitchFamily="2" charset="2"/>
              <a:buChar char="ð"/>
            </a:pPr>
            <a:endParaRPr lang="fr-FR" sz="1600" b="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marL="285750" lvl="0" indent="-285750">
              <a:buFont typeface="Wingdings" panose="05000000000000000000" pitchFamily="2" charset="2"/>
              <a:buChar char=""/>
            </a:pP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Je rejoins mon établissement le </a:t>
            </a:r>
            <a:r>
              <a:rPr lang="fr-FR" sz="1600" b="0" dirty="0">
                <a:solidFill>
                  <a:srgbClr val="002060"/>
                </a:solidFill>
                <a:sym typeface="Wingdings" panose="05000000000000000000" pitchFamily="2" charset="2"/>
              </a:rPr>
              <a:t>20 janvier </a:t>
            </a: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2025 pour la rentrée administrative</a:t>
            </a:r>
            <a:b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</a:br>
            <a:r>
              <a:rPr lang="fr-FR" sz="1600" b="0" dirty="0">
                <a:solidFill>
                  <a:srgbClr val="21215A"/>
                </a:solidFill>
                <a:sym typeface="Wingdings" panose="05000000000000000000" pitchFamily="2" charset="2"/>
              </a:rPr>
              <a:t>	</a:t>
            </a:r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endParaRPr lang="fr-FR" sz="1200" dirty="0">
              <a:solidFill>
                <a:srgbClr val="21215A"/>
              </a:solidFill>
              <a:sym typeface="Wingdings" panose="05000000000000000000" pitchFamily="2" charset="2"/>
            </a:endParaRPr>
          </a:p>
          <a:p>
            <a:pPr lvl="0"/>
            <a:endParaRPr kumimoji="0" lang="fr-FR" sz="1200" b="1" i="0" u="sng" strike="noStrike" kern="1200" cap="none" spc="0" normalizeH="0" baseline="0" noProof="0" dirty="0">
              <a:ln>
                <a:noFill/>
              </a:ln>
              <a:solidFill>
                <a:srgbClr val="8C2237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  <a:p>
            <a:pPr lvl="0"/>
            <a:br>
              <a:rPr kumimoji="0" lang="fr-FR" sz="1200" b="1" i="0" u="sng" strike="noStrike" kern="1200" cap="none" spc="0" normalizeH="0" baseline="0" noProof="0" dirty="0">
                <a:ln>
                  <a:noFill/>
                </a:ln>
                <a:solidFill>
                  <a:srgbClr val="8C2237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  <a:sym typeface="Wingdings" panose="05000000000000000000" pitchFamily="2" charset="2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b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21215A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</a:b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21215A"/>
              </a:solidFill>
              <a:effectLst/>
              <a:uLnTx/>
              <a:uFillTx/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1" name="Titre 2">
            <a:extLst>
              <a:ext uri="{FF2B5EF4-FFF2-40B4-BE49-F238E27FC236}">
                <a16:creationId xmlns:a16="http://schemas.microsoft.com/office/drawing/2014/main" id="{F68F9E10-0847-C84E-A00D-4E630B5DE255}"/>
              </a:ext>
            </a:extLst>
          </p:cNvPr>
          <p:cNvSpPr txBox="1">
            <a:spLocks/>
          </p:cNvSpPr>
          <p:nvPr/>
        </p:nvSpPr>
        <p:spPr>
          <a:xfrm>
            <a:off x="1246126" y="287613"/>
            <a:ext cx="6912768" cy="413553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kern="0" dirty="0">
                <a:solidFill>
                  <a:schemeClr val="accent5">
                    <a:lumMod val="75000"/>
                  </a:schemeClr>
                </a:solidFill>
                <a:latin typeface="Marianne" panose="02000000000000000000" pitchFamily="50" charset="0"/>
              </a:rPr>
              <a:t>Je suis un personnel affecté à Mayotte</a:t>
            </a:r>
            <a:endParaRPr lang="fr-FR" sz="2800" b="1" kern="0" dirty="0">
              <a:solidFill>
                <a:srgbClr val="273275"/>
              </a:solidFill>
              <a:latin typeface="Marianne" panose="02000000000000000000" pitchFamily="50" charset="0"/>
              <a:ea typeface="Marianne" charset="0"/>
              <a:cs typeface="Marianne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7"/>
          </p:nvPr>
        </p:nvSpPr>
        <p:spPr>
          <a:xfrm>
            <a:off x="7428363" y="4788943"/>
            <a:ext cx="1350000" cy="360000"/>
          </a:xfrm>
        </p:spPr>
        <p:txBody>
          <a:bodyPr/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lang="fr-FR" smtClean="0"/>
              <a:t>9</a:t>
            </a:fld>
            <a:endParaRPr lang="fr-FR" dirty="0"/>
          </a:p>
        </p:txBody>
      </p:sp>
      <p:sp>
        <p:nvSpPr>
          <p:cNvPr id="15" name="Espace réservé du pied de page 7">
            <a:extLst>
              <a:ext uri="{FF2B5EF4-FFF2-40B4-BE49-F238E27FC236}">
                <a16:creationId xmlns:a16="http://schemas.microsoft.com/office/drawing/2014/main" id="{352A28C5-B38F-6D41-BC32-8BEFC944E4E1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360000" y="4783500"/>
            <a:ext cx="5904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sz="750" b="1" dirty="0"/>
              <a:t>DGRH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FA9A8150-E7FB-4E71-90E7-9E02FAFBE1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31" y="1352448"/>
            <a:ext cx="409190" cy="409190"/>
          </a:xfrm>
          <a:prstGeom prst="rect">
            <a:avLst/>
          </a:prstGeom>
        </p:spPr>
      </p:pic>
      <p:sp>
        <p:nvSpPr>
          <p:cNvPr id="12" name="Rectangle : coins arrondis 101">
            <a:extLst>
              <a:ext uri="{FF2B5EF4-FFF2-40B4-BE49-F238E27FC236}">
                <a16:creationId xmlns:a16="http://schemas.microsoft.com/office/drawing/2014/main" id="{60C01263-60A2-4489-99C0-61CFEA9602CE}"/>
              </a:ext>
            </a:extLst>
          </p:cNvPr>
          <p:cNvSpPr/>
          <p:nvPr/>
        </p:nvSpPr>
        <p:spPr>
          <a:xfrm>
            <a:off x="1763688" y="1365638"/>
            <a:ext cx="5438251" cy="39600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defTabSz="685783">
              <a:defRPr/>
            </a:pPr>
            <a:r>
              <a:rPr lang="fr-FR" sz="1400" b="1" dirty="0">
                <a:solidFill>
                  <a:srgbClr val="FFFFFF"/>
                </a:solidFill>
                <a:latin typeface="Marianne" panose="02000000000000000000" pitchFamily="2" charset="0"/>
              </a:rPr>
              <a:t>Je précise ma situation à mon employeur</a:t>
            </a:r>
          </a:p>
        </p:txBody>
      </p:sp>
    </p:spTree>
    <p:extLst>
      <p:ext uri="{BB962C8B-B14F-4D97-AF65-F5344CB8AC3E}">
        <p14:creationId xmlns:p14="http://schemas.microsoft.com/office/powerpoint/2010/main" val="2308835660"/>
      </p:ext>
    </p:extLst>
  </p:cSld>
  <p:clrMapOvr>
    <a:masterClrMapping/>
  </p:clrMapOvr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ssier Ministre.potx" id="{A61D3A73-128C-40EF-AD91-7B7A8238C2A6}" vid="{8DF529A6-90E3-45DD-85A4-8D5E4FD076E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FCAED9DFBF6A44A548820E5329224B" ma:contentTypeVersion="1" ma:contentTypeDescription="Crée un document." ma:contentTypeScope="" ma:versionID="5415f2bb9d56da0acdfb4450274b328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407a0f58931eb9b8f607584e4edce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 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5FEE13-FEC8-4F1C-8222-8648587329A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E8ED51B-F660-4907-AFC9-63B362A5C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57A1D6-DBE0-4F71-AA10-B9F6DCEE3E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Dossier Ministre</Template>
  <TotalTime>11969</TotalTime>
  <Words>1972</Words>
  <Application>Microsoft Office PowerPoint</Application>
  <PresentationFormat>Affichage à l'écran (16:9)</PresentationFormat>
  <Paragraphs>323</Paragraphs>
  <Slides>22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7" baseType="lpstr">
      <vt:lpstr>Arial</vt:lpstr>
      <vt:lpstr>Courier New</vt:lpstr>
      <vt:lpstr>Marianne</vt:lpstr>
      <vt:lpstr>Wingdings</vt:lpstr>
      <vt:lpstr>MINISTÈRIEL</vt:lpstr>
      <vt:lpstr>Présentation PowerPoint</vt:lpstr>
      <vt:lpstr>Sommaire </vt:lpstr>
      <vt:lpstr>1. Point de situation</vt:lpstr>
      <vt:lpstr>Présentation PowerPoint</vt:lpstr>
      <vt:lpstr>Présentation PowerPoint</vt:lpstr>
      <vt:lpstr>2. Je suis un personnel actuellement AFFECTé à Mayotte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3. J’ai demandé une mobilité hors de Mayotte à la RS 2025</vt:lpstr>
      <vt:lpstr>Présentation PowerPoint</vt:lpstr>
      <vt:lpstr>Présentation PowerPoint</vt:lpstr>
      <vt:lpstr>4. Je souhaite être affecté à Mayotte à la RS 2025</vt:lpstr>
      <vt:lpstr>Présentation PowerPoint</vt:lpstr>
      <vt:lpstr>5. Les aides d’urgence</vt:lpstr>
      <vt:lpstr>Présentation PowerPoint</vt:lpstr>
      <vt:lpstr>Présentation PowerPoint</vt:lpstr>
      <vt:lpstr>Présentation PowerPoint</vt:lpstr>
      <vt:lpstr>6. Les concours</vt:lpstr>
      <vt:lpstr>Présentation PowerPoint</vt:lpstr>
    </vt:vector>
  </TitlesOfParts>
  <Manager>Client</Manager>
  <Company>Ministere de l'Education Nationale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SNALC MEN</dc:creator>
  <cp:lastModifiedBy>Marie-Helene PIQUEMAL</cp:lastModifiedBy>
  <cp:revision>333</cp:revision>
  <cp:lastPrinted>2024-07-09T14:54:33Z</cp:lastPrinted>
  <dcterms:created xsi:type="dcterms:W3CDTF">2024-01-10T08:02:59Z</dcterms:created>
  <dcterms:modified xsi:type="dcterms:W3CDTF">2025-01-22T07:47:55Z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0x01010093FCAED9DFBF6A44A548820E5329224B</vt:lpwstr>
  </property>
</Properties>
</file>